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4.svg" ContentType="image/svg+xml"/>
  <Override PartName="/ppt/media/image2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3" r:id="rId5"/>
    <p:sldId id="258" r:id="rId6"/>
    <p:sldId id="259" r:id="rId7"/>
    <p:sldId id="264" r:id="rId8"/>
    <p:sldId id="260" r:id="rId9"/>
    <p:sldId id="261" r:id="rId10"/>
    <p:sldId id="262" r:id="rId11"/>
  </p:sldIdLst>
  <p:sldSz cx="18288000" cy="10287000"/>
  <p:notesSz cx="6858000" cy="9144000"/>
  <p:embeddedFontLst>
    <p:embeddedFont>
      <p:font typeface="Muli Ultra-Bold" panose="00000900000000000000"/>
      <p:bold r:id="rId15"/>
    </p:embeddedFont>
    <p:embeddedFont>
      <p:font typeface="DejaVu Serif Bold" panose="02060803050605020204"/>
      <p:bold r:id="rId16"/>
    </p:embeddedFont>
    <p:embeddedFont>
      <p:font typeface="Noto Serif Display" panose="02020502080505020204"/>
      <p:regular r:id="rId17"/>
    </p:embeddedFont>
    <p:embeddedFont>
      <p:font typeface="Montserrat" panose="00000500000000000000"/>
      <p:regular r:id="rId18"/>
      <p:bold r:id="rId19"/>
      <p:italic r:id="rId20"/>
      <p:boldItalic r:id="rId21"/>
    </p:embeddedFont>
    <p:embeddedFont>
      <p:font typeface="Muli" panose="0000050000000000000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4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9949" y="-1345762"/>
            <a:ext cx="4152550" cy="4114800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67394" y="329173"/>
            <a:ext cx="6658830" cy="9628654"/>
            <a:chOff x="0" y="0"/>
            <a:chExt cx="2252493" cy="3257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2493" cy="3257100"/>
            </a:xfrm>
            <a:custGeom>
              <a:avLst/>
              <a:gdLst/>
              <a:ahLst/>
              <a:cxnLst/>
              <a:rect l="l" t="t" r="r" b="b"/>
              <a:pathLst>
                <a:path w="2252493" h="3257100">
                  <a:moveTo>
                    <a:pt x="2128033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8033" y="0"/>
                  </a:lnTo>
                  <a:cubicBezTo>
                    <a:pt x="2196613" y="0"/>
                    <a:pt x="2252493" y="55880"/>
                    <a:pt x="2252493" y="124460"/>
                  </a:cubicBezTo>
                  <a:lnTo>
                    <a:pt x="2252493" y="3132640"/>
                  </a:lnTo>
                  <a:cubicBezTo>
                    <a:pt x="2252493" y="3201220"/>
                    <a:pt x="2196613" y="3257100"/>
                    <a:pt x="2128033" y="3257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2151556" y="5460562"/>
            <a:ext cx="7771828" cy="8229600"/>
          </a:xfrm>
          <a:custGeom>
            <a:avLst/>
            <a:gdLst/>
            <a:ahLst/>
            <a:cxnLst/>
            <a:rect l="l" t="t" r="r" b="b"/>
            <a:pathLst>
              <a:path w="7771828" h="8229600">
                <a:moveTo>
                  <a:pt x="0" y="0"/>
                </a:moveTo>
                <a:lnTo>
                  <a:pt x="7771829" y="0"/>
                </a:lnTo>
                <a:lnTo>
                  <a:pt x="7771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91806" y="-7354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057400" y="-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61776" y="329173"/>
            <a:ext cx="10516994" cy="9628654"/>
            <a:chOff x="0" y="0"/>
            <a:chExt cx="3557600" cy="3257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57601" cy="3257100"/>
            </a:xfrm>
            <a:custGeom>
              <a:avLst/>
              <a:gdLst/>
              <a:ahLst/>
              <a:cxnLst/>
              <a:rect l="l" t="t" r="r" b="b"/>
              <a:pathLst>
                <a:path w="3557601" h="3257100">
                  <a:moveTo>
                    <a:pt x="3433140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3140" y="0"/>
                  </a:lnTo>
                  <a:cubicBezTo>
                    <a:pt x="3501720" y="0"/>
                    <a:pt x="3557601" y="55880"/>
                    <a:pt x="3557601" y="124460"/>
                  </a:cubicBezTo>
                  <a:lnTo>
                    <a:pt x="3557601" y="3132640"/>
                  </a:lnTo>
                  <a:cubicBezTo>
                    <a:pt x="3557601" y="3201220"/>
                    <a:pt x="3501720" y="3257100"/>
                    <a:pt x="3433140" y="3257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61285" y="711638"/>
            <a:ext cx="5909149" cy="8863723"/>
            <a:chOff x="0" y="0"/>
            <a:chExt cx="6350000" cy="9525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691174" y="1039001"/>
            <a:ext cx="3303225" cy="4104499"/>
          </a:xfrm>
          <a:custGeom>
            <a:avLst/>
            <a:gdLst/>
            <a:ahLst/>
            <a:cxnLst/>
            <a:rect l="l" t="t" r="r" b="b"/>
            <a:pathLst>
              <a:path w="3303225" h="4104499">
                <a:moveTo>
                  <a:pt x="0" y="0"/>
                </a:moveTo>
                <a:lnTo>
                  <a:pt x="3303225" y="0"/>
                </a:lnTo>
                <a:lnTo>
                  <a:pt x="3303225" y="4104499"/>
                </a:lnTo>
                <a:lnTo>
                  <a:pt x="0" y="41044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39840" y="2531596"/>
            <a:ext cx="5151334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191919"/>
                </a:solidFill>
                <a:latin typeface="Muli Ultra-Bold" panose="00000900000000000000"/>
              </a:rPr>
              <a:t>TÌM HIỂU VỀ </a:t>
            </a:r>
            <a:endParaRPr lang="en-US" sz="6000" spc="-120">
              <a:solidFill>
                <a:srgbClr val="191919"/>
              </a:solidFill>
              <a:latin typeface="Muli Ultra-Bold" panose="00000900000000000000"/>
            </a:endParaRPr>
          </a:p>
          <a:p>
            <a:pPr>
              <a:lnSpc>
                <a:spcPts val="6000"/>
              </a:lnSpc>
            </a:pPr>
            <a:endParaRPr lang="en-US" sz="6000" spc="-120">
              <a:solidFill>
                <a:srgbClr val="191919"/>
              </a:solidFill>
              <a:latin typeface="Muli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318568"/>
            <a:ext cx="298858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191919"/>
                </a:solidFill>
                <a:latin typeface="DejaVu Serif Bold" panose="02060803050605020204"/>
              </a:rPr>
              <a:t>NHÓM 1 </a:t>
            </a:r>
            <a:endParaRPr lang="en-US" sz="4500">
              <a:solidFill>
                <a:srgbClr val="191919"/>
              </a:solidFill>
              <a:latin typeface="DejaVu Serif Bold" panose="02060803050605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39238" y="463899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4623196" y="5674042"/>
            <a:ext cx="5566172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91919"/>
                </a:solidFill>
                <a:latin typeface="Noto Serif Display" panose="02020502080505020204"/>
              </a:rPr>
              <a:t>Nguyễn Sơn Lâm</a:t>
            </a:r>
            <a:endParaRPr lang="en-US" sz="4000">
              <a:solidFill>
                <a:srgbClr val="191919"/>
              </a:solidFill>
              <a:latin typeface="Noto Serif Display" panose="02020502080505020204"/>
            </a:endParaRP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91919"/>
                </a:solidFill>
                <a:latin typeface="Noto Serif Display" panose="02020502080505020204"/>
              </a:rPr>
              <a:t>Nguyễn Thị Thanh Nhi </a:t>
            </a:r>
            <a:endParaRPr lang="en-US" sz="4000">
              <a:solidFill>
                <a:srgbClr val="191919"/>
              </a:solidFill>
              <a:latin typeface="Noto Serif Display" panose="02020502080505020204"/>
            </a:endParaRP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91919"/>
                </a:solidFill>
                <a:latin typeface="Noto Serif Display" panose="02020502080505020204"/>
              </a:rPr>
              <a:t>Hồ Tuấn Khanh</a:t>
            </a:r>
            <a:endParaRPr lang="en-US" sz="4000">
              <a:solidFill>
                <a:srgbClr val="191919"/>
              </a:solidFill>
              <a:latin typeface="Noto Serif Display" panose="02020502080505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1538" y="2322864"/>
            <a:ext cx="8408525" cy="7318625"/>
            <a:chOff x="0" y="0"/>
            <a:chExt cx="2214591" cy="19275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4591" cy="1927539"/>
            </a:xfrm>
            <a:custGeom>
              <a:avLst/>
              <a:gdLst/>
              <a:ahLst/>
              <a:cxnLst/>
              <a:rect l="l" t="t" r="r" b="b"/>
              <a:pathLst>
                <a:path w="2214591" h="1927539">
                  <a:moveTo>
                    <a:pt x="46957" y="0"/>
                  </a:moveTo>
                  <a:lnTo>
                    <a:pt x="2167634" y="0"/>
                  </a:lnTo>
                  <a:cubicBezTo>
                    <a:pt x="2193568" y="0"/>
                    <a:pt x="2214591" y="21023"/>
                    <a:pt x="2214591" y="46957"/>
                  </a:cubicBezTo>
                  <a:lnTo>
                    <a:pt x="2214591" y="1880582"/>
                  </a:lnTo>
                  <a:cubicBezTo>
                    <a:pt x="2214591" y="1893036"/>
                    <a:pt x="2209644" y="1904980"/>
                    <a:pt x="2200838" y="1913786"/>
                  </a:cubicBezTo>
                  <a:cubicBezTo>
                    <a:pt x="2192032" y="1922592"/>
                    <a:pt x="2180088" y="1927539"/>
                    <a:pt x="2167634" y="1927539"/>
                  </a:cubicBezTo>
                  <a:lnTo>
                    <a:pt x="46957" y="1927539"/>
                  </a:lnTo>
                  <a:cubicBezTo>
                    <a:pt x="21023" y="1927539"/>
                    <a:pt x="0" y="1906516"/>
                    <a:pt x="0" y="1880582"/>
                  </a:cubicBezTo>
                  <a:lnTo>
                    <a:pt x="0" y="46957"/>
                  </a:lnTo>
                  <a:cubicBezTo>
                    <a:pt x="0" y="34503"/>
                    <a:pt x="4947" y="22559"/>
                    <a:pt x="13753" y="13753"/>
                  </a:cubicBezTo>
                  <a:cubicBezTo>
                    <a:pt x="22559" y="4947"/>
                    <a:pt x="34503" y="0"/>
                    <a:pt x="469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9444470" y="4632347"/>
            <a:ext cx="2050192" cy="1370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9439002" y="5965441"/>
            <a:ext cx="2487401" cy="18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9430064" y="5982177"/>
            <a:ext cx="2064598" cy="11227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672382" y="4134823"/>
            <a:ext cx="4909979" cy="877724"/>
            <a:chOff x="0" y="0"/>
            <a:chExt cx="1293163" cy="231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3163" cy="231170"/>
            </a:xfrm>
            <a:custGeom>
              <a:avLst/>
              <a:gdLst/>
              <a:ahLst/>
              <a:cxnLst/>
              <a:rect l="l" t="t" r="r" b="b"/>
              <a:pathLst>
                <a:path w="1293163" h="231170">
                  <a:moveTo>
                    <a:pt x="1089963" y="0"/>
                  </a:moveTo>
                  <a:cubicBezTo>
                    <a:pt x="1202187" y="0"/>
                    <a:pt x="1293163" y="51749"/>
                    <a:pt x="1293163" y="115585"/>
                  </a:cubicBezTo>
                  <a:cubicBezTo>
                    <a:pt x="1293163" y="179421"/>
                    <a:pt x="1202187" y="231170"/>
                    <a:pt x="1089963" y="231170"/>
                  </a:cubicBezTo>
                  <a:lnTo>
                    <a:pt x="203200" y="231170"/>
                  </a:lnTo>
                  <a:cubicBezTo>
                    <a:pt x="90976" y="231170"/>
                    <a:pt x="0" y="179421"/>
                    <a:pt x="0" y="115585"/>
                  </a:cubicBezTo>
                  <a:cubicBezTo>
                    <a:pt x="0" y="517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A0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26541" y="5485592"/>
            <a:ext cx="5968827" cy="889713"/>
            <a:chOff x="0" y="0"/>
            <a:chExt cx="1647508" cy="2455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7508" cy="245578"/>
            </a:xfrm>
            <a:custGeom>
              <a:avLst/>
              <a:gdLst/>
              <a:ahLst/>
              <a:cxnLst/>
              <a:rect l="l" t="t" r="r" b="b"/>
              <a:pathLst>
                <a:path w="1647508" h="245578">
                  <a:moveTo>
                    <a:pt x="1444308" y="0"/>
                  </a:moveTo>
                  <a:cubicBezTo>
                    <a:pt x="1556532" y="0"/>
                    <a:pt x="1647508" y="54974"/>
                    <a:pt x="1647508" y="122789"/>
                  </a:cubicBezTo>
                  <a:cubicBezTo>
                    <a:pt x="1647508" y="190603"/>
                    <a:pt x="1556532" y="245578"/>
                    <a:pt x="1444308" y="245578"/>
                  </a:cubicBezTo>
                  <a:lnTo>
                    <a:pt x="203200" y="245578"/>
                  </a:lnTo>
                  <a:cubicBezTo>
                    <a:pt x="90976" y="245578"/>
                    <a:pt x="0" y="190603"/>
                    <a:pt x="0" y="122789"/>
                  </a:cubicBezTo>
                  <a:cubicBezTo>
                    <a:pt x="0" y="549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A0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03763" y="6619059"/>
            <a:ext cx="6784237" cy="966208"/>
            <a:chOff x="0" y="0"/>
            <a:chExt cx="1786795" cy="2544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6795" cy="254474"/>
            </a:xfrm>
            <a:custGeom>
              <a:avLst/>
              <a:gdLst/>
              <a:ahLst/>
              <a:cxnLst/>
              <a:rect l="l" t="t" r="r" b="b"/>
              <a:pathLst>
                <a:path w="1786795" h="254474">
                  <a:moveTo>
                    <a:pt x="1583595" y="0"/>
                  </a:moveTo>
                  <a:cubicBezTo>
                    <a:pt x="1695819" y="0"/>
                    <a:pt x="1786795" y="56966"/>
                    <a:pt x="1786795" y="127237"/>
                  </a:cubicBezTo>
                  <a:cubicBezTo>
                    <a:pt x="1786795" y="197508"/>
                    <a:pt x="1695819" y="254474"/>
                    <a:pt x="1583595" y="254474"/>
                  </a:cubicBezTo>
                  <a:lnTo>
                    <a:pt x="203200" y="254474"/>
                  </a:lnTo>
                  <a:cubicBezTo>
                    <a:pt x="90976" y="254474"/>
                    <a:pt x="0" y="197508"/>
                    <a:pt x="0" y="127237"/>
                  </a:cubicBezTo>
                  <a:cubicBezTo>
                    <a:pt x="0" y="569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AA0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-9486215">
            <a:off x="11784103" y="-1682332"/>
            <a:ext cx="5847587" cy="564292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1028700"/>
            <a:ext cx="1218673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</a:pPr>
            <a:r>
              <a:rPr lang="en-US" sz="6500" spc="-130">
                <a:solidFill>
                  <a:srgbClr val="191919"/>
                </a:solidFill>
                <a:latin typeface="Muli Ultra-Bold" panose="00000900000000000000"/>
              </a:rPr>
              <a:t>Tổng quan về Cassandra</a:t>
            </a:r>
            <a:endParaRPr lang="en-US" sz="6500" spc="-130">
              <a:solidFill>
                <a:srgbClr val="191919"/>
              </a:solidFill>
              <a:latin typeface="Muli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0542" y="3089734"/>
            <a:ext cx="7904841" cy="563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4500">
                <a:solidFill>
                  <a:srgbClr val="191919"/>
                </a:solidFill>
                <a:latin typeface="Noto Serif Display" panose="02020502080505020204"/>
              </a:rPr>
              <a:t>Cassandra là một quản trị hệ cơ sở dữ liệu phân tán mã nguồn mở được thiết kế để xử lý một khối lượng lớn dữ liệu </a:t>
            </a:r>
            <a:endParaRPr lang="en-US" sz="4500">
              <a:solidFill>
                <a:srgbClr val="191919"/>
              </a:solidFill>
              <a:latin typeface="Noto Serif Display" panose="02020502080505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26541" y="4238682"/>
            <a:ext cx="46558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91919"/>
                </a:solidFill>
                <a:latin typeface="DejaVu Serif Bold" panose="02060803050605020204"/>
              </a:rPr>
              <a:t>SẴN SÀNG CAO </a:t>
            </a:r>
            <a:endParaRPr lang="en-US" sz="4000">
              <a:solidFill>
                <a:srgbClr val="191919"/>
              </a:solidFill>
              <a:latin typeface="DejaVu Serif Bold" panose="02060803050605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89197" y="5601269"/>
            <a:ext cx="6698803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91919"/>
                </a:solidFill>
                <a:latin typeface="DejaVu Serif Bold" panose="02060803050605020204"/>
              </a:rPr>
              <a:t>KHẢ NĂNG MỞ RỘNG </a:t>
            </a:r>
            <a:endParaRPr lang="en-US" sz="3500">
              <a:solidFill>
                <a:srgbClr val="191919"/>
              </a:solidFill>
              <a:latin typeface="DejaVu Serif Bold" panose="02060803050605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589197" y="6776539"/>
            <a:ext cx="6698803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91919"/>
                </a:solidFill>
                <a:latin typeface="DejaVu Serif Bold" panose="02060803050605020204"/>
              </a:rPr>
              <a:t>KHẢ NĂNG CHỊU LỖI</a:t>
            </a:r>
            <a:endParaRPr lang="en-US" sz="3300">
              <a:solidFill>
                <a:srgbClr val="191919"/>
              </a:solidFill>
              <a:latin typeface="DejaVu Serif Bold" panose="02060803050605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384" y="284036"/>
            <a:ext cx="19402230" cy="5384926"/>
            <a:chOff x="0" y="0"/>
            <a:chExt cx="25869640" cy="7179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5314" cy="2341372"/>
            </a:xfrm>
            <a:custGeom>
              <a:avLst/>
              <a:gdLst/>
              <a:ahLst/>
              <a:cxnLst/>
              <a:rect l="l" t="t" r="r" b="b"/>
              <a:pathLst>
                <a:path w="3985314" h="2341372">
                  <a:moveTo>
                    <a:pt x="0" y="0"/>
                  </a:moveTo>
                  <a:lnTo>
                    <a:pt x="3985314" y="0"/>
                  </a:lnTo>
                  <a:lnTo>
                    <a:pt x="3985314" y="2341372"/>
                  </a:lnTo>
                  <a:lnTo>
                    <a:pt x="0" y="23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1541800" y="89406"/>
              <a:ext cx="2830353" cy="2768600"/>
            </a:xfrm>
            <a:custGeom>
              <a:avLst/>
              <a:gdLst/>
              <a:ahLst/>
              <a:cxnLst/>
              <a:rect l="l" t="t" r="r" b="b"/>
              <a:pathLst>
                <a:path w="2830353" h="2768600">
                  <a:moveTo>
                    <a:pt x="0" y="0"/>
                  </a:moveTo>
                  <a:lnTo>
                    <a:pt x="2830353" y="0"/>
                  </a:lnTo>
                  <a:lnTo>
                    <a:pt x="2830353" y="2768600"/>
                  </a:lnTo>
                  <a:lnTo>
                    <a:pt x="0" y="276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228840" y="1473706"/>
              <a:ext cx="21640800" cy="110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16214B"/>
                  </a:solidFill>
                  <a:latin typeface="Montserrat" panose="00000500000000000000"/>
                </a:rPr>
                <a:t>MÔ HÌNH - KIẾN TRÚC CASSANDRA</a:t>
              </a:r>
              <a:endParaRPr lang="en-US" sz="5500">
                <a:solidFill>
                  <a:srgbClr val="16214B"/>
                </a:solidFill>
                <a:latin typeface="Montserrat" panose="0000050000000000000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58319" y="3820471"/>
              <a:ext cx="21424900" cy="0"/>
            </a:xfrm>
            <a:prstGeom prst="line">
              <a:avLst/>
            </a:prstGeom>
            <a:ln w="25400" cap="rnd">
              <a:solidFill>
                <a:srgbClr val="0C45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2419" y="3617271"/>
              <a:ext cx="431800" cy="4318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53269" y="3604571"/>
              <a:ext cx="431800" cy="43180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3383219" y="3629971"/>
              <a:ext cx="431800" cy="431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556469" y="6019334"/>
              <a:ext cx="12700" cy="116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540" y="3311525"/>
            <a:ext cx="12194540" cy="641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114" y="150686"/>
            <a:ext cx="19402230" cy="9636470"/>
            <a:chOff x="0" y="0"/>
            <a:chExt cx="25869640" cy="128486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5314" cy="2341372"/>
            </a:xfrm>
            <a:custGeom>
              <a:avLst/>
              <a:gdLst/>
              <a:ahLst/>
              <a:cxnLst/>
              <a:rect l="l" t="t" r="r" b="b"/>
              <a:pathLst>
                <a:path w="3985314" h="2341372">
                  <a:moveTo>
                    <a:pt x="0" y="0"/>
                  </a:moveTo>
                  <a:lnTo>
                    <a:pt x="3985314" y="0"/>
                  </a:lnTo>
                  <a:lnTo>
                    <a:pt x="3985314" y="2341372"/>
                  </a:lnTo>
                  <a:lnTo>
                    <a:pt x="0" y="23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1541800" y="89406"/>
              <a:ext cx="2830353" cy="2768600"/>
            </a:xfrm>
            <a:custGeom>
              <a:avLst/>
              <a:gdLst/>
              <a:ahLst/>
              <a:cxnLst/>
              <a:rect l="l" t="t" r="r" b="b"/>
              <a:pathLst>
                <a:path w="2830353" h="2768600">
                  <a:moveTo>
                    <a:pt x="0" y="0"/>
                  </a:moveTo>
                  <a:lnTo>
                    <a:pt x="2830353" y="0"/>
                  </a:lnTo>
                  <a:lnTo>
                    <a:pt x="2830353" y="2768600"/>
                  </a:lnTo>
                  <a:lnTo>
                    <a:pt x="0" y="2768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228840" y="1473706"/>
              <a:ext cx="21640800" cy="110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16214B"/>
                  </a:solidFill>
                  <a:latin typeface="Montserrat" panose="00000500000000000000"/>
                </a:rPr>
                <a:t>MÔ HÌNH - KIẾN TRÚC CASSANDRA</a:t>
              </a:r>
              <a:endParaRPr lang="en-US" sz="5500">
                <a:solidFill>
                  <a:srgbClr val="16214B"/>
                </a:solidFill>
                <a:latin typeface="Montserrat" panose="0000050000000000000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2098019" y="3897518"/>
              <a:ext cx="21424900" cy="0"/>
            </a:xfrm>
            <a:prstGeom prst="line">
              <a:avLst/>
            </a:prstGeom>
            <a:ln w="25400" cap="rnd">
              <a:solidFill>
                <a:srgbClr val="0C45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742419" y="3617271"/>
              <a:ext cx="431800" cy="4318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53269" y="3604571"/>
              <a:ext cx="431800" cy="43180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3383219" y="3629971"/>
              <a:ext cx="431800" cy="431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697972" y="4116107"/>
              <a:ext cx="2956047" cy="837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16214B"/>
                  </a:solidFill>
                  <a:latin typeface="DejaVu Serif Bold" panose="02060803050605020204"/>
                </a:rPr>
                <a:t>Node</a:t>
              </a:r>
              <a:endParaRPr lang="en-US" sz="3500" dirty="0">
                <a:solidFill>
                  <a:srgbClr val="16214B"/>
                </a:solidFill>
                <a:latin typeface="DejaVu Serif Bold" panose="02060803050605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85612" y="4839646"/>
              <a:ext cx="6886454" cy="5800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85"/>
                </a:lnSpc>
              </a:pP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Một máy chủ các nhân </a:t>
              </a:r>
              <a:b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</a:b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Máy ảo hoặc vật lý</a:t>
              </a:r>
              <a:b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</a:b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Lưu trữ dữ liệu được phân tán</a:t>
              </a:r>
              <a:endParaRPr lang="en-US" sz="3200">
                <a:solidFill>
                  <a:srgbClr val="16214B"/>
                </a:solidFill>
                <a:latin typeface="Noto Serif Display" panose="02020502080505020204"/>
              </a:endParaRPr>
            </a:p>
            <a:p>
              <a:pPr>
                <a:lnSpc>
                  <a:spcPts val="6785"/>
                </a:lnSpc>
              </a:pP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có nhiều node</a:t>
              </a:r>
              <a:endParaRPr lang="en-US" sz="3200">
                <a:solidFill>
                  <a:srgbClr val="16214B"/>
                </a:solidFill>
                <a:latin typeface="Noto Serif Display" panose="020205020805050202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846368" y="4322544"/>
              <a:ext cx="5013801" cy="837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16214B"/>
                  </a:solidFill>
                  <a:latin typeface="DejaVu Serif Bold" panose="02060803050605020204"/>
                </a:rPr>
                <a:t>Cluster</a:t>
              </a:r>
              <a:endParaRPr lang="en-US" sz="3500">
                <a:solidFill>
                  <a:srgbClr val="16214B"/>
                </a:solidFill>
                <a:latin typeface="DejaVu Serif Bold" panose="02060803050605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967123" y="4937930"/>
              <a:ext cx="7178692" cy="5552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5"/>
                </a:lnSpc>
              </a:pP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Là một tập hợp của các nodes trong một mạng Cassandra</a:t>
              </a:r>
              <a:b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</a:b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Chứa toàn bộ dữ liệu </a:t>
              </a:r>
              <a:b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</a:b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Có thể có nhiều cluster</a:t>
              </a:r>
              <a:endParaRPr lang="en-US" sz="3200">
                <a:solidFill>
                  <a:srgbClr val="16214B"/>
                </a:solidFill>
                <a:latin typeface="Noto Serif Display" panose="02020502080505020204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4011" y="4060783"/>
              <a:ext cx="3267208" cy="837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16214B"/>
                  </a:solidFill>
                  <a:latin typeface="DejaVu Serif Bold" panose="02060803050605020204"/>
                </a:rPr>
                <a:t>Keyspace</a:t>
              </a:r>
              <a:endParaRPr lang="en-US" sz="3500">
                <a:solidFill>
                  <a:srgbClr val="16214B"/>
                </a:solidFill>
                <a:latin typeface="DejaVu Serif Bold" panose="02060803050605020204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932921" y="4823630"/>
              <a:ext cx="6088768" cy="651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15"/>
                </a:lnSpc>
              </a:pP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Là Một không gian lưu trữ các bảng dữ liệu</a:t>
              </a:r>
              <a:b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</a:br>
              <a:r>
                <a:rPr lang="en-US" sz="3200">
                  <a:solidFill>
                    <a:srgbClr val="16214B"/>
                  </a:solidFill>
                  <a:latin typeface="Noto Serif Display" panose="02020502080505020204"/>
                </a:rPr>
                <a:t>- Một keyspace có thể chứa nhiều bảng dữ liệu</a:t>
              </a:r>
              <a:endParaRPr lang="en-US" sz="3200">
                <a:solidFill>
                  <a:srgbClr val="16214B"/>
                </a:solidFill>
                <a:latin typeface="Noto Serif Display" panose="020205020805050202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556469" y="6019334"/>
              <a:ext cx="12700" cy="116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8225324" y="4192307"/>
              <a:ext cx="0" cy="8656320"/>
            </a:xfrm>
            <a:prstGeom prst="line">
              <a:avLst/>
            </a:prstGeom>
            <a:ln w="50800" cap="flat">
              <a:solidFill>
                <a:srgbClr val="0C45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7082021" y="4136983"/>
              <a:ext cx="0" cy="8656320"/>
            </a:xfrm>
            <a:prstGeom prst="line">
              <a:avLst/>
            </a:prstGeom>
            <a:ln w="50800" cap="flat">
              <a:solidFill>
                <a:srgbClr val="0C45A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714" y="303086"/>
            <a:ext cx="2988986" cy="1756029"/>
          </a:xfrm>
          <a:custGeom>
            <a:avLst/>
            <a:gdLst/>
            <a:ahLst/>
            <a:cxnLst/>
            <a:rect l="l" t="t" r="r" b="b"/>
            <a:pathLst>
              <a:path w="2988986" h="1756029">
                <a:moveTo>
                  <a:pt x="0" y="0"/>
                </a:moveTo>
                <a:lnTo>
                  <a:pt x="2988985" y="0"/>
                </a:lnTo>
                <a:lnTo>
                  <a:pt x="2988985" y="1756028"/>
                </a:lnTo>
                <a:lnTo>
                  <a:pt x="0" y="17560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30635" y="370140"/>
            <a:ext cx="2122765" cy="2076450"/>
          </a:xfrm>
          <a:custGeom>
            <a:avLst/>
            <a:gdLst/>
            <a:ahLst/>
            <a:cxnLst/>
            <a:rect l="l" t="t" r="r" b="b"/>
            <a:pathLst>
              <a:path w="2122765" h="2076450">
                <a:moveTo>
                  <a:pt x="0" y="0"/>
                </a:moveTo>
                <a:lnTo>
                  <a:pt x="2122765" y="0"/>
                </a:lnTo>
                <a:lnTo>
                  <a:pt x="2122765" y="2076450"/>
                </a:ln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5915" y="1408365"/>
            <a:ext cx="162306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16214B"/>
                </a:solidFill>
                <a:latin typeface="Montserrat" panose="00000500000000000000"/>
              </a:rPr>
              <a:t>MÔ HÌNH - KIẾN TRÚC CASSANDRA</a:t>
            </a:r>
            <a:endParaRPr lang="en-US" sz="5500">
              <a:solidFill>
                <a:srgbClr val="16214B"/>
              </a:solidFill>
              <a:latin typeface="Montserrat" panose="0000050000000000000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343025" y="3168438"/>
            <a:ext cx="16068675" cy="0"/>
          </a:xfrm>
          <a:prstGeom prst="line">
            <a:avLst/>
          </a:prstGeom>
          <a:ln w="19050" cap="rnd">
            <a:solidFill>
              <a:srgbClr val="0C45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81100" y="3016038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39238" y="3006513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11700" y="3025563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7135" y="3371215"/>
            <a:ext cx="405257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6214B"/>
                </a:solidFill>
                <a:latin typeface="DejaVu Serif Bold" panose="02060803050605020204"/>
              </a:rPr>
              <a:t>Bảng (table)</a:t>
            </a:r>
            <a:endParaRPr lang="en-US" sz="3500">
              <a:solidFill>
                <a:srgbClr val="16214B"/>
              </a:solidFill>
              <a:latin typeface="DejaVu Serif Bold" panose="02060803050605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3495" y="3930438"/>
            <a:ext cx="5164841" cy="306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Tương đương với bảng trong RDBMS.</a:t>
            </a:r>
            <a:br>
              <a:rPr lang="en-US" sz="3200">
                <a:solidFill>
                  <a:srgbClr val="16214B"/>
                </a:solidFill>
                <a:latin typeface="Noto Serif Display" panose="02020502080505020204"/>
              </a:rPr>
            </a:b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Mỗi bảng có cấu trúc đặt biệt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34835" y="3526155"/>
            <a:ext cx="469265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6214B"/>
                </a:solidFill>
                <a:latin typeface="DejaVu Serif Bold" panose="02060803050605020204"/>
              </a:rPr>
              <a:t>CSDL Phân tán</a:t>
            </a:r>
            <a:endParaRPr lang="en-US" sz="3500">
              <a:solidFill>
                <a:srgbClr val="16214B"/>
              </a:solidFill>
              <a:latin typeface="DejaVu Serif Bold" panose="02060803050605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99628" y="4068445"/>
            <a:ext cx="5384019" cy="265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Các dữ liệu được phân tán trên nhiều node</a:t>
            </a:r>
            <a:br>
              <a:rPr lang="en-US" sz="3200">
                <a:solidFill>
                  <a:srgbClr val="16214B"/>
                </a:solidFill>
                <a:latin typeface="Noto Serif Display" panose="02020502080505020204"/>
              </a:rPr>
            </a:b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Mỗi node chứa một phần dữ liệu 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70112" y="3329623"/>
            <a:ext cx="3021906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6214B"/>
                </a:solidFill>
                <a:latin typeface="DejaVu Serif Bold" panose="02060803050605020204"/>
              </a:rPr>
              <a:t>Replication</a:t>
            </a:r>
            <a:endParaRPr lang="en-US" sz="3500">
              <a:solidFill>
                <a:srgbClr val="16214B"/>
              </a:solidFill>
              <a:latin typeface="DejaVu Serif Bold" panose="02060803050605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323976" y="4068445"/>
            <a:ext cx="4566576" cy="265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Để đảm bộ độ an toàn và khả năng chịu lỗi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  <a:p>
            <a:pPr>
              <a:lnSpc>
                <a:spcPts val="51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Dữ liệu được nhân bản trên nhiều nodes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91638" y="479139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</a:p>
        </p:txBody>
      </p:sp>
      <p:sp>
        <p:nvSpPr>
          <p:cNvPr id="19" name="AutoShape 19"/>
          <p:cNvSpPr/>
          <p:nvPr/>
        </p:nvSpPr>
        <p:spPr>
          <a:xfrm flipV="1">
            <a:off x="6043279" y="3447315"/>
            <a:ext cx="0" cy="6492240"/>
          </a:xfrm>
          <a:prstGeom prst="line">
            <a:avLst/>
          </a:prstGeom>
          <a:ln w="38100" cap="flat">
            <a:solidFill>
              <a:srgbClr val="0C45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2685801" y="3405823"/>
            <a:ext cx="0" cy="6492240"/>
          </a:xfrm>
          <a:prstGeom prst="line">
            <a:avLst/>
          </a:prstGeom>
          <a:ln w="38100" cap="flat">
            <a:solidFill>
              <a:srgbClr val="0C45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714" y="303086"/>
            <a:ext cx="2988986" cy="1756029"/>
          </a:xfrm>
          <a:custGeom>
            <a:avLst/>
            <a:gdLst/>
            <a:ahLst/>
            <a:cxnLst/>
            <a:rect l="l" t="t" r="r" b="b"/>
            <a:pathLst>
              <a:path w="2988986" h="1756029">
                <a:moveTo>
                  <a:pt x="0" y="0"/>
                </a:moveTo>
                <a:lnTo>
                  <a:pt x="2988985" y="0"/>
                </a:lnTo>
                <a:lnTo>
                  <a:pt x="2988985" y="1756028"/>
                </a:lnTo>
                <a:lnTo>
                  <a:pt x="0" y="17560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30635" y="370140"/>
            <a:ext cx="2122765" cy="2076450"/>
          </a:xfrm>
          <a:custGeom>
            <a:avLst/>
            <a:gdLst/>
            <a:ahLst/>
            <a:cxnLst/>
            <a:rect l="l" t="t" r="r" b="b"/>
            <a:pathLst>
              <a:path w="2122765" h="2076450">
                <a:moveTo>
                  <a:pt x="0" y="0"/>
                </a:moveTo>
                <a:lnTo>
                  <a:pt x="2122765" y="0"/>
                </a:lnTo>
                <a:lnTo>
                  <a:pt x="2122765" y="2076450"/>
                </a:lnTo>
                <a:lnTo>
                  <a:pt x="0" y="207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5915" y="1408365"/>
            <a:ext cx="162306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16214B"/>
                </a:solidFill>
                <a:latin typeface="Montserrat" panose="00000500000000000000"/>
              </a:rPr>
              <a:t>MÔ HÌNH - KIẾN TRÚC CASSANDRA</a:t>
            </a:r>
            <a:endParaRPr lang="en-US" sz="5500">
              <a:solidFill>
                <a:srgbClr val="16214B"/>
              </a:solidFill>
              <a:latin typeface="Montserrat" panose="0000050000000000000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343025" y="3168438"/>
            <a:ext cx="16068675" cy="0"/>
          </a:xfrm>
          <a:prstGeom prst="line">
            <a:avLst/>
          </a:prstGeom>
          <a:ln w="19050" cap="rnd">
            <a:solidFill>
              <a:srgbClr val="0C45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81100" y="3016038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39238" y="3006513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11700" y="3025563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45A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95600" y="3467100"/>
            <a:ext cx="405257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6214B"/>
                </a:solidFill>
                <a:latin typeface="DejaVu Serif Bold" panose="02060803050605020204"/>
              </a:rPr>
              <a:t>Đọc/Ghi</a:t>
            </a:r>
            <a:endParaRPr lang="en-US" sz="3500">
              <a:solidFill>
                <a:srgbClr val="16214B"/>
              </a:solidFill>
              <a:latin typeface="DejaVu Serif Bold" panose="02060803050605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09745" y="5295688"/>
            <a:ext cx="5164841" cy="153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-Mỗi node có khả năng Đọc/Ghi độc lập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10600" y="3756025"/>
            <a:ext cx="895096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6214B"/>
                </a:solidFill>
                <a:latin typeface="DejaVu Serif Bold" panose="02060803050605020204"/>
              </a:rPr>
              <a:t>CQL ( Cassandra Query Leaguage)</a:t>
            </a:r>
            <a:endParaRPr lang="en-US" sz="3500">
              <a:solidFill>
                <a:srgbClr val="16214B"/>
              </a:solidFill>
              <a:latin typeface="DejaVu Serif Bold" panose="02060803050605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01273" y="4991100"/>
            <a:ext cx="5384019" cy="199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5"/>
              </a:lnSpc>
            </a:pP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Tương tự SQL</a:t>
            </a:r>
            <a:br>
              <a:rPr lang="en-US" sz="3200">
                <a:solidFill>
                  <a:srgbClr val="16214B"/>
                </a:solidFill>
                <a:latin typeface="Noto Serif Display" panose="02020502080505020204"/>
              </a:rPr>
            </a:br>
            <a:r>
              <a:rPr lang="en-US" sz="3200">
                <a:solidFill>
                  <a:srgbClr val="16214B"/>
                </a:solidFill>
                <a:latin typeface="Noto Serif Display" panose="02020502080505020204"/>
              </a:rPr>
              <a:t>- Cho phép truy vấn và cập nhật dữ liệu</a:t>
            </a:r>
            <a:endParaRPr lang="en-US" sz="3200">
              <a:solidFill>
                <a:srgbClr val="16214B"/>
              </a:solidFill>
              <a:latin typeface="Noto Serif Display" panose="02020502080505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91638" y="479139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</a:p>
        </p:txBody>
      </p:sp>
      <p:sp>
        <p:nvSpPr>
          <p:cNvPr id="19" name="AutoShape 19"/>
          <p:cNvSpPr/>
          <p:nvPr/>
        </p:nvSpPr>
        <p:spPr>
          <a:xfrm flipV="1">
            <a:off x="8534384" y="3543200"/>
            <a:ext cx="0" cy="6492240"/>
          </a:xfrm>
          <a:prstGeom prst="line">
            <a:avLst/>
          </a:prstGeom>
          <a:ln w="38100" cap="flat">
            <a:solidFill>
              <a:srgbClr val="0C45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81114" y="-3086100"/>
            <a:ext cx="26059828" cy="17477397"/>
            <a:chOff x="0" y="0"/>
            <a:chExt cx="34746438" cy="23303195"/>
          </a:xfrm>
        </p:grpSpPr>
        <p:sp>
          <p:nvSpPr>
            <p:cNvPr id="3" name="Freeform 3"/>
            <p:cNvSpPr/>
            <p:nvPr/>
          </p:nvSpPr>
          <p:spPr>
            <a:xfrm>
              <a:off x="24384000" y="406400"/>
              <a:ext cx="10362438" cy="10972800"/>
            </a:xfrm>
            <a:custGeom>
              <a:avLst/>
              <a:gdLst/>
              <a:ahLst/>
              <a:cxnLst/>
              <a:rect l="l" t="t" r="r" b="b"/>
              <a:pathLst>
                <a:path w="10362438" h="10972800">
                  <a:moveTo>
                    <a:pt x="0" y="0"/>
                  </a:moveTo>
                  <a:lnTo>
                    <a:pt x="10362438" y="0"/>
                  </a:lnTo>
                  <a:lnTo>
                    <a:pt x="1036243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180800" y="203200"/>
              <a:ext cx="10362438" cy="10972800"/>
            </a:xfrm>
            <a:custGeom>
              <a:avLst/>
              <a:gdLst/>
              <a:ahLst/>
              <a:cxnLst/>
              <a:rect l="l" t="t" r="r" b="b"/>
              <a:pathLst>
                <a:path w="10362438" h="10972800">
                  <a:moveTo>
                    <a:pt x="0" y="0"/>
                  </a:moveTo>
                  <a:lnTo>
                    <a:pt x="10362438" y="0"/>
                  </a:lnTo>
                  <a:lnTo>
                    <a:pt x="1036243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3648311" y="0"/>
              <a:ext cx="11021017" cy="10972800"/>
            </a:xfrm>
            <a:custGeom>
              <a:avLst/>
              <a:gdLst/>
              <a:ahLst/>
              <a:cxnLst/>
              <a:rect l="l" t="t" r="r" b="b"/>
              <a:pathLst>
                <a:path w="11021017" h="10972800">
                  <a:moveTo>
                    <a:pt x="0" y="0"/>
                  </a:moveTo>
                  <a:lnTo>
                    <a:pt x="11021016" y="0"/>
                  </a:lnTo>
                  <a:lnTo>
                    <a:pt x="1102101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2330395"/>
              <a:ext cx="10362438" cy="10972800"/>
            </a:xfrm>
            <a:custGeom>
              <a:avLst/>
              <a:gdLst/>
              <a:ahLst/>
              <a:cxnLst/>
              <a:rect l="l" t="t" r="r" b="b"/>
              <a:pathLst>
                <a:path w="10362438" h="10972800">
                  <a:moveTo>
                    <a:pt x="0" y="0"/>
                  </a:moveTo>
                  <a:lnTo>
                    <a:pt x="10362438" y="0"/>
                  </a:lnTo>
                  <a:lnTo>
                    <a:pt x="1036243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6545214" y="7377157"/>
              <a:ext cx="7191285" cy="719128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545214" y="10457991"/>
              <a:ext cx="7191285" cy="1170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>
                  <a:solidFill>
                    <a:srgbClr val="000000"/>
                  </a:solidFill>
                  <a:latin typeface="DejaVu Serif Bold" panose="02060803050605020204"/>
                </a:rPr>
                <a:t>Ưu Điểm</a:t>
              </a:r>
              <a:endParaRPr lang="en-US" sz="5200">
                <a:solidFill>
                  <a:srgbClr val="000000"/>
                </a:solidFill>
                <a:latin typeface="DejaVu Serif Bold" panose="02060803050605020204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3736499" y="4457700"/>
              <a:ext cx="8921818" cy="2057400"/>
              <a:chOff x="0" y="0"/>
              <a:chExt cx="1762334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6233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2334" h="406400">
                    <a:moveTo>
                      <a:pt x="1559134" y="0"/>
                    </a:moveTo>
                    <a:cubicBezTo>
                      <a:pt x="1671359" y="0"/>
                      <a:pt x="1762334" y="90976"/>
                      <a:pt x="1762334" y="203200"/>
                    </a:cubicBezTo>
                    <a:cubicBezTo>
                      <a:pt x="1762334" y="315424"/>
                      <a:pt x="1671359" y="406400"/>
                      <a:pt x="155913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4520706" y="5118312"/>
              <a:ext cx="7826198" cy="68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Muli" panose="00000500000000000000"/>
                </a:rPr>
                <a:t>KHẢ NĂNG MỞ RỘNG NGANG </a:t>
              </a:r>
              <a:endParaRPr lang="en-US" sz="3200">
                <a:solidFill>
                  <a:srgbClr val="000000"/>
                </a:solidFill>
                <a:latin typeface="Muli" panose="0000050000000000000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4487615" y="6982783"/>
              <a:ext cx="7932336" cy="2009690"/>
              <a:chOff x="0" y="0"/>
              <a:chExt cx="1604079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0407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04079" h="406400">
                    <a:moveTo>
                      <a:pt x="1400879" y="0"/>
                    </a:moveTo>
                    <a:cubicBezTo>
                      <a:pt x="1513103" y="0"/>
                      <a:pt x="1604079" y="90976"/>
                      <a:pt x="1604079" y="203200"/>
                    </a:cubicBezTo>
                    <a:cubicBezTo>
                      <a:pt x="1604079" y="315424"/>
                      <a:pt x="1513103" y="406400"/>
                      <a:pt x="14008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4726375" y="7213554"/>
              <a:ext cx="793233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000000"/>
                  </a:solidFill>
                  <a:latin typeface="Muli" panose="00000500000000000000"/>
                </a:rPr>
                <a:t>TÍNH SẴN SÀNG VÀ KHẢ NĂNG CHỊU LỖI CAO</a:t>
              </a:r>
              <a:endParaRPr lang="en-US" sz="3200" spc="32">
                <a:solidFill>
                  <a:srgbClr val="000000"/>
                </a:solidFill>
                <a:latin typeface="Muli" panose="00000500000000000000"/>
              </a:endParaRP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4487615" y="9619029"/>
              <a:ext cx="7932336" cy="2009690"/>
              <a:chOff x="0" y="0"/>
              <a:chExt cx="1604079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0407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04079" h="406400">
                    <a:moveTo>
                      <a:pt x="1400879" y="0"/>
                    </a:moveTo>
                    <a:cubicBezTo>
                      <a:pt x="1513103" y="0"/>
                      <a:pt x="1604079" y="90976"/>
                      <a:pt x="1604079" y="203200"/>
                    </a:cubicBezTo>
                    <a:cubicBezTo>
                      <a:pt x="1604079" y="315424"/>
                      <a:pt x="1513103" y="406400"/>
                      <a:pt x="14008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4487615" y="10316313"/>
              <a:ext cx="7932336" cy="66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000000"/>
                  </a:solidFill>
                  <a:latin typeface="Muli" panose="00000500000000000000"/>
                </a:rPr>
                <a:t>HIỆU SUẤT CAO </a:t>
              </a:r>
              <a:endParaRPr lang="en-US" sz="3200" spc="32">
                <a:solidFill>
                  <a:srgbClr val="000000"/>
                </a:solidFill>
                <a:latin typeface="Muli" panose="00000500000000000000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4487615" y="12225619"/>
              <a:ext cx="7932336" cy="2009690"/>
              <a:chOff x="0" y="0"/>
              <a:chExt cx="1604079" cy="406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0407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04079" h="406400">
                    <a:moveTo>
                      <a:pt x="1400879" y="0"/>
                    </a:moveTo>
                    <a:cubicBezTo>
                      <a:pt x="1513103" y="0"/>
                      <a:pt x="1604079" y="90976"/>
                      <a:pt x="1604079" y="203200"/>
                    </a:cubicBezTo>
                    <a:cubicBezTo>
                      <a:pt x="1604079" y="315424"/>
                      <a:pt x="1513103" y="406400"/>
                      <a:pt x="140087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4487615" y="12922903"/>
              <a:ext cx="7932336" cy="66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000000"/>
                  </a:solidFill>
                  <a:latin typeface="Muli" panose="00000500000000000000"/>
                </a:rPr>
                <a:t>CQL </a:t>
              </a:r>
              <a:endParaRPr lang="en-US" sz="3200" spc="32">
                <a:solidFill>
                  <a:srgbClr val="000000"/>
                </a:solidFill>
                <a:latin typeface="Muli" panose="00000500000000000000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4487615" y="14568443"/>
              <a:ext cx="7932336" cy="2708190"/>
              <a:chOff x="0" y="0"/>
              <a:chExt cx="1604079" cy="54765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604079" cy="547651"/>
              </a:xfrm>
              <a:custGeom>
                <a:avLst/>
                <a:gdLst/>
                <a:ahLst/>
                <a:cxnLst/>
                <a:rect l="l" t="t" r="r" b="b"/>
                <a:pathLst>
                  <a:path w="1604079" h="547651">
                    <a:moveTo>
                      <a:pt x="1400879" y="0"/>
                    </a:moveTo>
                    <a:cubicBezTo>
                      <a:pt x="1513103" y="0"/>
                      <a:pt x="1604079" y="122596"/>
                      <a:pt x="1604079" y="273825"/>
                    </a:cubicBezTo>
                    <a:cubicBezTo>
                      <a:pt x="1604079" y="425055"/>
                      <a:pt x="1513103" y="547651"/>
                      <a:pt x="1400879" y="547651"/>
                    </a:cubicBezTo>
                    <a:lnTo>
                      <a:pt x="203200" y="547651"/>
                    </a:lnTo>
                    <a:cubicBezTo>
                      <a:pt x="90976" y="547651"/>
                      <a:pt x="0" y="425055"/>
                      <a:pt x="0" y="273825"/>
                    </a:cubicBezTo>
                    <a:cubicBezTo>
                      <a:pt x="0" y="1225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4487615" y="15265727"/>
              <a:ext cx="7932336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000000"/>
                  </a:solidFill>
                  <a:latin typeface="Muli" panose="00000500000000000000"/>
                </a:rPr>
                <a:t>DỄ DÀNG QUẢN LÝ DỮ LIỆU</a:t>
              </a:r>
              <a:endParaRPr lang="en-US" sz="3200" spc="32">
                <a:solidFill>
                  <a:srgbClr val="000000"/>
                </a:solidFill>
                <a:latin typeface="Muli" panose="000005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1216" y="-2725040"/>
            <a:ext cx="7771828" cy="8229600"/>
          </a:xfrm>
          <a:custGeom>
            <a:avLst/>
            <a:gdLst/>
            <a:ahLst/>
            <a:cxnLst/>
            <a:rect l="l" t="t" r="r" b="b"/>
            <a:pathLst>
              <a:path w="7771828" h="8229600">
                <a:moveTo>
                  <a:pt x="0" y="0"/>
                </a:moveTo>
                <a:lnTo>
                  <a:pt x="7771828" y="0"/>
                </a:lnTo>
                <a:lnTo>
                  <a:pt x="77718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58816" y="-2877440"/>
            <a:ext cx="7771828" cy="8229600"/>
          </a:xfrm>
          <a:custGeom>
            <a:avLst/>
            <a:gdLst/>
            <a:ahLst/>
            <a:cxnLst/>
            <a:rect l="l" t="t" r="r" b="b"/>
            <a:pathLst>
              <a:path w="7771828" h="8229600">
                <a:moveTo>
                  <a:pt x="0" y="0"/>
                </a:moveTo>
                <a:lnTo>
                  <a:pt x="7771828" y="0"/>
                </a:lnTo>
                <a:lnTo>
                  <a:pt x="77718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59448" y="-2999235"/>
            <a:ext cx="8265763" cy="8229600"/>
          </a:xfrm>
          <a:custGeom>
            <a:avLst/>
            <a:gdLst/>
            <a:ahLst/>
            <a:cxnLst/>
            <a:rect l="l" t="t" r="r" b="b"/>
            <a:pathLst>
              <a:path w="8265763" h="8229600">
                <a:moveTo>
                  <a:pt x="0" y="0"/>
                </a:moveTo>
                <a:lnTo>
                  <a:pt x="8265763" y="0"/>
                </a:lnTo>
                <a:lnTo>
                  <a:pt x="82657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476784" y="6217956"/>
            <a:ext cx="7771828" cy="8229600"/>
          </a:xfrm>
          <a:custGeom>
            <a:avLst/>
            <a:gdLst/>
            <a:ahLst/>
            <a:cxnLst/>
            <a:rect l="l" t="t" r="r" b="b"/>
            <a:pathLst>
              <a:path w="7771828" h="8229600">
                <a:moveTo>
                  <a:pt x="0" y="0"/>
                </a:moveTo>
                <a:lnTo>
                  <a:pt x="7771828" y="0"/>
                </a:lnTo>
                <a:lnTo>
                  <a:pt x="77718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2126" y="2503028"/>
            <a:ext cx="5393464" cy="53934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32126" y="4787459"/>
            <a:ext cx="539346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DejaVu Serif Bold" panose="02060803050605020204"/>
              </a:rPr>
              <a:t>Nhược Điểm</a:t>
            </a:r>
            <a:endParaRPr lang="en-US" sz="5200">
              <a:solidFill>
                <a:srgbClr val="000000"/>
              </a:solidFill>
              <a:latin typeface="DejaVu Serif Bold" panose="02060803050605020204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107258" y="1726982"/>
            <a:ext cx="6691364" cy="1543050"/>
            <a:chOff x="0" y="0"/>
            <a:chExt cx="8921818" cy="20574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921818" cy="2057400"/>
              <a:chOff x="0" y="0"/>
              <a:chExt cx="1762334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6233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2334" h="406400">
                    <a:moveTo>
                      <a:pt x="1559134" y="0"/>
                    </a:moveTo>
                    <a:cubicBezTo>
                      <a:pt x="1671359" y="0"/>
                      <a:pt x="1762334" y="90976"/>
                      <a:pt x="1762334" y="203200"/>
                    </a:cubicBezTo>
                    <a:cubicBezTo>
                      <a:pt x="1762334" y="315424"/>
                      <a:pt x="1671359" y="406400"/>
                      <a:pt x="155913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51115" y="285962"/>
              <a:ext cx="7826198" cy="1437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Muli" panose="00000500000000000000"/>
                </a:rPr>
                <a:t>PHỨC TẠP TRONG TRIỂN KHAI VÀ QUẢN LÝ</a:t>
              </a:r>
              <a:endParaRPr lang="en-US" sz="3200">
                <a:solidFill>
                  <a:srgbClr val="000000"/>
                </a:solidFill>
                <a:latin typeface="Muli" panose="000005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07258" y="4149106"/>
            <a:ext cx="6870522" cy="1577921"/>
            <a:chOff x="0" y="-9525"/>
            <a:chExt cx="1852478" cy="425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2478" cy="406400"/>
            </a:xfrm>
            <a:custGeom>
              <a:avLst/>
              <a:gdLst/>
              <a:ahLst/>
              <a:cxnLst/>
              <a:rect l="l" t="t" r="r" b="b"/>
              <a:pathLst>
                <a:path w="1852478" h="406400">
                  <a:moveTo>
                    <a:pt x="1649278" y="0"/>
                  </a:moveTo>
                  <a:cubicBezTo>
                    <a:pt x="1761502" y="0"/>
                    <a:pt x="1852478" y="90976"/>
                    <a:pt x="1852478" y="203200"/>
                  </a:cubicBezTo>
                  <a:cubicBezTo>
                    <a:pt x="1852478" y="315424"/>
                    <a:pt x="1761502" y="406400"/>
                    <a:pt x="1649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4B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2923" y="-9525"/>
              <a:ext cx="1679167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60"/>
                </a:lnSpc>
              </a:pP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KHÓ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KHĂN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TRONG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VIỆC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THAY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ĐỔI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CẤU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TRÚC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DỮ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r>
                <a:rPr lang="en-US" sz="3200" spc="32" dirty="0" err="1">
                  <a:solidFill>
                    <a:srgbClr val="000000"/>
                  </a:solidFill>
                  <a:latin typeface="Muli" panose="00000500000000000000"/>
                </a:rPr>
                <a:t>LIỆU</a:t>
              </a:r>
              <a:r>
                <a:rPr lang="en-US" sz="3200" spc="32" dirty="0">
                  <a:solidFill>
                    <a:srgbClr val="000000"/>
                  </a:solidFill>
                  <a:latin typeface="Muli" panose="00000500000000000000"/>
                </a:rPr>
                <a:t> </a:t>
              </a:r>
              <a:endParaRPr lang="en-US" sz="3200" spc="32" dirty="0">
                <a:solidFill>
                  <a:srgbClr val="000000"/>
                </a:solidFill>
                <a:latin typeface="Muli" panose="000005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95349" y="6606099"/>
            <a:ext cx="6694340" cy="1641037"/>
            <a:chOff x="0" y="0"/>
            <a:chExt cx="8925786" cy="218804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925786" cy="2188049"/>
              <a:chOff x="0" y="0"/>
              <a:chExt cx="1804974" cy="4424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804975" cy="442468"/>
              </a:xfrm>
              <a:custGeom>
                <a:avLst/>
                <a:gdLst/>
                <a:ahLst/>
                <a:cxnLst/>
                <a:rect l="l" t="t" r="r" b="b"/>
                <a:pathLst>
                  <a:path w="1804975" h="442468">
                    <a:moveTo>
                      <a:pt x="1601774" y="0"/>
                    </a:moveTo>
                    <a:cubicBezTo>
                      <a:pt x="1713999" y="0"/>
                      <a:pt x="1804975" y="99050"/>
                      <a:pt x="1804975" y="221234"/>
                    </a:cubicBezTo>
                    <a:cubicBezTo>
                      <a:pt x="1804975" y="343418"/>
                      <a:pt x="1713999" y="442468"/>
                      <a:pt x="1601774" y="442468"/>
                    </a:cubicBezTo>
                    <a:lnTo>
                      <a:pt x="203200" y="442468"/>
                    </a:lnTo>
                    <a:cubicBezTo>
                      <a:pt x="90976" y="442468"/>
                      <a:pt x="0" y="343418"/>
                      <a:pt x="0" y="221234"/>
                    </a:cubicBezTo>
                    <a:cubicBezTo>
                      <a:pt x="0" y="9905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4BF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44795" y="433517"/>
              <a:ext cx="7932336" cy="1422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spc="32">
                  <a:solidFill>
                    <a:srgbClr val="000000"/>
                  </a:solidFill>
                  <a:latin typeface="Muli" panose="00000500000000000000"/>
                </a:rPr>
                <a:t>kHÓ KHĂN CHO VIỆC CẬP NHẬT DỮ LIỆU</a:t>
              </a:r>
              <a:endParaRPr lang="en-US" sz="3200" spc="32">
                <a:solidFill>
                  <a:srgbClr val="000000"/>
                </a:solidFill>
                <a:latin typeface="Muli" panose="000005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8552" y="-59094"/>
            <a:ext cx="11071598" cy="11204654"/>
          </a:xfrm>
          <a:custGeom>
            <a:avLst/>
            <a:gdLst/>
            <a:ahLst/>
            <a:cxnLst/>
            <a:rect l="l" t="t" r="r" b="b"/>
            <a:pathLst>
              <a:path w="11071598" h="11204654">
                <a:moveTo>
                  <a:pt x="0" y="0"/>
                </a:moveTo>
                <a:lnTo>
                  <a:pt x="11071598" y="0"/>
                </a:lnTo>
                <a:lnTo>
                  <a:pt x="11071598" y="11204653"/>
                </a:lnTo>
                <a:lnTo>
                  <a:pt x="0" y="112046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95624" y="4638992"/>
            <a:ext cx="4496753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DejaVu Serif Bold" panose="02060803050605020204"/>
              </a:rPr>
              <a:t>Phần DEMO</a:t>
            </a:r>
            <a:endParaRPr lang="en-US" sz="5200">
              <a:solidFill>
                <a:srgbClr val="000000"/>
              </a:solidFill>
              <a:latin typeface="DejaVu Serif Bold" panose="02060803050605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WPS Presentation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Muli Ultra-Bold</vt:lpstr>
      <vt:lpstr>DejaVu Serif Bold</vt:lpstr>
      <vt:lpstr>Noto Serif Display</vt:lpstr>
      <vt:lpstr>Montserrat</vt:lpstr>
      <vt:lpstr>Muli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bản quyền phần mềm app.diagrams.net</dc:title>
  <dc:creator/>
  <cp:lastModifiedBy>ADMIN</cp:lastModifiedBy>
  <cp:revision>6</cp:revision>
  <dcterms:created xsi:type="dcterms:W3CDTF">2006-08-16T00:00:00Z</dcterms:created>
  <dcterms:modified xsi:type="dcterms:W3CDTF">2023-09-26T16:49:38Z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D424566A3E3D489F9866AE896A157C25_12</vt:lpwstr>
  </property>
  <property fmtid="{D5CDD505-2E9C-101B-9397-08002B2CF9AE}" pid="3" name="KSOProductBuildVer">
    <vt:lpwstr>1033-12.2.0.13215</vt:lpwstr>
  </property>
</Properties>
</file>